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D27-B58A-4EDB-BE6E-1383BCB2215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75D8-05E5-40ED-8DC7-7B96D4CBBB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D27-B58A-4EDB-BE6E-1383BCB2215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75D8-05E5-40ED-8DC7-7B96D4CBB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D27-B58A-4EDB-BE6E-1383BCB2215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75D8-05E5-40ED-8DC7-7B96D4CBB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D27-B58A-4EDB-BE6E-1383BCB2215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75D8-05E5-40ED-8DC7-7B96D4CBB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D27-B58A-4EDB-BE6E-1383BCB2215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75D8-05E5-40ED-8DC7-7B96D4CBBB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D27-B58A-4EDB-BE6E-1383BCB2215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75D8-05E5-40ED-8DC7-7B96D4CBB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D27-B58A-4EDB-BE6E-1383BCB2215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75D8-05E5-40ED-8DC7-7B96D4CBB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D27-B58A-4EDB-BE6E-1383BCB2215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75D8-05E5-40ED-8DC7-7B96D4CBB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D27-B58A-4EDB-BE6E-1383BCB2215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75D8-05E5-40ED-8DC7-7B96D4CBB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D27-B58A-4EDB-BE6E-1383BCB2215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75D8-05E5-40ED-8DC7-7B96D4CBBB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1D27-B58A-4EDB-BE6E-1383BCB2215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E175D8-05E5-40ED-8DC7-7B96D4CBBBC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131D27-B58A-4EDB-BE6E-1383BCB2215A}" type="datetimeFigureOut">
              <a:rPr lang="en-US" smtClean="0"/>
              <a:t>21-Nov-22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E175D8-05E5-40ED-8DC7-7B96D4CBBBC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 mutations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Out-of-phase mutations - a special form of point mutations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Frameshift</a:t>
            </a:r>
            <a:r>
              <a:rPr lang="en-US" dirty="0" smtClean="0"/>
              <a:t> mutations, which are mutations of the shift type, result from:</a:t>
            </a:r>
          </a:p>
          <a:p>
            <a:pPr>
              <a:buNone/>
            </a:pPr>
            <a:r>
              <a:rPr lang="en-US" dirty="0" smtClean="0"/>
              <a:t>1. Deletions of base pairs in the gene</a:t>
            </a:r>
          </a:p>
          <a:p>
            <a:pPr>
              <a:buNone/>
            </a:pPr>
            <a:r>
              <a:rPr lang="en-US" dirty="0" smtClean="0"/>
              <a:t>2. Deletions of base pairs in the gene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Result: altered protein synthesis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76200" y="4997450"/>
            <a:ext cx="2514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sr-Latn-RS" sz="2800" b="1">
                <a:latin typeface="Arial Black" panose="020B0A04020102020204" pitchFamily="34" charset="0"/>
              </a:rPr>
              <a:t>TAY SACHS ALEL хр.15</a:t>
            </a:r>
            <a:endParaRPr lang="en-GB" altLang="sr-Latn-RS" sz="2800" b="1">
              <a:latin typeface="Arial Black" panose="020B0A04020102020204" pitchFamily="34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28600" y="1295400"/>
            <a:ext cx="2286000" cy="466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hr-HR" sz="2400" b="1" dirty="0">
                <a:latin typeface="Arial" pitchFamily="34" charset="0"/>
                <a:cs typeface="Arial" pitchFamily="34" charset="0"/>
              </a:rPr>
              <a:t>NORMAL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00400" y="152400"/>
            <a:ext cx="3171825" cy="466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INSERTION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438400" y="1219200"/>
            <a:ext cx="670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 Arg -  I</a:t>
            </a: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le – </a:t>
            </a: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S</a:t>
            </a: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e</a:t>
            </a: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r</a:t>
            </a: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 – </a:t>
            </a: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Tyr</a:t>
            </a: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 – Gly – </a:t>
            </a: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Pro - Asp</a:t>
            </a:r>
            <a:endParaRPr lang="en-GB" altLang="sr-Latn-RS" sz="2400">
              <a:solidFill>
                <a:srgbClr val="00CC66"/>
              </a:solidFill>
              <a:latin typeface="Arial Black" panose="020B0A04020102020204" pitchFamily="34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590800" y="1676400"/>
            <a:ext cx="655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2400">
                <a:latin typeface="Arial Black" panose="020B0A04020102020204" pitchFamily="34" charset="0"/>
              </a:rPr>
              <a:t>CGT</a:t>
            </a:r>
            <a:r>
              <a:rPr lang="hr-HR" altLang="sr-Latn-RS" sz="2400">
                <a:latin typeface="Arial Black" panose="020B0A04020102020204" pitchFamily="34" charset="0"/>
              </a:rPr>
              <a:t> AT</a:t>
            </a:r>
            <a:r>
              <a:rPr lang="en-US" altLang="sr-Latn-RS" sz="2400">
                <a:latin typeface="Arial Black" panose="020B0A04020102020204" pitchFamily="34" charset="0"/>
              </a:rPr>
              <a:t>A</a:t>
            </a:r>
            <a:r>
              <a:rPr lang="hr-HR" altLang="sr-Latn-RS" sz="2400">
                <a:latin typeface="Arial Black" panose="020B0A04020102020204" pitchFamily="34" charset="0"/>
              </a:rPr>
              <a:t>  </a:t>
            </a:r>
            <a:r>
              <a:rPr lang="en-US" altLang="sr-Latn-RS" sz="2400">
                <a:latin typeface="Arial Black" panose="020B0A04020102020204" pitchFamily="34" charset="0"/>
              </a:rPr>
              <a:t>TC</a:t>
            </a:r>
            <a:r>
              <a:rPr lang="hr-HR" altLang="sr-Latn-RS" sz="2400">
                <a:latin typeface="Arial Black" panose="020B0A04020102020204" pitchFamily="34" charset="0"/>
              </a:rPr>
              <a:t>C  T</a:t>
            </a:r>
            <a:r>
              <a:rPr lang="en-US" altLang="sr-Latn-RS" sz="2400">
                <a:latin typeface="Arial Black" panose="020B0A04020102020204" pitchFamily="34" charset="0"/>
              </a:rPr>
              <a:t>A</a:t>
            </a:r>
            <a:r>
              <a:rPr lang="hr-HR" altLang="sr-Latn-RS" sz="2400">
                <a:latin typeface="Arial Black" panose="020B0A04020102020204" pitchFamily="34" charset="0"/>
              </a:rPr>
              <a:t>T  G</a:t>
            </a:r>
            <a:r>
              <a:rPr lang="en-US" altLang="sr-Latn-RS" sz="2400">
                <a:latin typeface="Arial Black" panose="020B0A04020102020204" pitchFamily="34" charset="0"/>
              </a:rPr>
              <a:t>CC </a:t>
            </a:r>
            <a:r>
              <a:rPr lang="hr-HR" altLang="sr-Latn-RS" sz="2400">
                <a:latin typeface="Arial Black" panose="020B0A04020102020204" pitchFamily="34" charset="0"/>
              </a:rPr>
              <a:t> </a:t>
            </a:r>
            <a:r>
              <a:rPr lang="en-US" altLang="sr-Latn-RS" sz="2400">
                <a:latin typeface="Arial Black" panose="020B0A04020102020204" pitchFamily="34" charset="0"/>
              </a:rPr>
              <a:t>CC</a:t>
            </a:r>
            <a:r>
              <a:rPr lang="hr-HR" altLang="sr-Latn-RS" sz="2400">
                <a:latin typeface="Arial Black" panose="020B0A04020102020204" pitchFamily="34" charset="0"/>
              </a:rPr>
              <a:t>T</a:t>
            </a:r>
            <a:r>
              <a:rPr lang="en-US" altLang="sr-Latn-RS" sz="2400">
                <a:latin typeface="Arial Black" panose="020B0A04020102020204" pitchFamily="34" charset="0"/>
              </a:rPr>
              <a:t>  GAC</a:t>
            </a:r>
            <a:endParaRPr lang="en-GB" altLang="sr-Latn-RS" sz="2400">
              <a:latin typeface="Arial Black" panose="020B0A04020102020204" pitchFamily="34" charset="0"/>
            </a:endParaRPr>
          </a:p>
        </p:txBody>
      </p:sp>
      <p:sp>
        <p:nvSpPr>
          <p:cNvPr id="16391" name="Oval 7"/>
          <p:cNvSpPr>
            <a:spLocks noChangeArrowheads="1"/>
          </p:cNvSpPr>
          <p:nvPr/>
        </p:nvSpPr>
        <p:spPr bwMode="auto">
          <a:xfrm>
            <a:off x="0" y="4572000"/>
            <a:ext cx="2819400" cy="1600200"/>
          </a:xfrm>
          <a:prstGeom prst="ellips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RS" altLang="sr-Latn-RS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438400" y="3886200"/>
            <a:ext cx="731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Arg -</a:t>
            </a: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 Ile </a:t>
            </a:r>
            <a:r>
              <a:rPr lang="en-US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– Ser </a:t>
            </a:r>
            <a:r>
              <a:rPr lang="en-US" altLang="sr-Latn-RS" sz="2400">
                <a:solidFill>
                  <a:srgbClr val="CC0099"/>
                </a:solidFill>
                <a:latin typeface="Arial Black" panose="020B0A04020102020204" pitchFamily="34" charset="0"/>
              </a:rPr>
              <a:t>- Ile – Leu – Cys – Pro-Stop</a:t>
            </a:r>
            <a:r>
              <a:rPr lang="hr-HR" altLang="sr-Latn-RS" sz="2400">
                <a:solidFill>
                  <a:srgbClr val="CC0099"/>
                </a:solidFill>
                <a:latin typeface="Arial Black" panose="020B0A04020102020204" pitchFamily="34" charset="0"/>
              </a:rPr>
              <a:t> </a:t>
            </a:r>
            <a:endParaRPr lang="en-GB" altLang="sr-Latn-RS" sz="2400">
              <a:solidFill>
                <a:srgbClr val="CC0099"/>
              </a:solidFill>
              <a:latin typeface="Arial Black" panose="020B0A04020102020204" pitchFamily="34" charset="0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590800" y="3429000"/>
            <a:ext cx="678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2400" dirty="0">
                <a:latin typeface="Arial Black" panose="020B0A04020102020204" pitchFamily="34" charset="0"/>
              </a:rPr>
              <a:t>CGT</a:t>
            </a:r>
            <a:r>
              <a:rPr lang="hr-HR" altLang="sr-Latn-RS" sz="2400" dirty="0">
                <a:latin typeface="Arial Black" panose="020B0A04020102020204" pitchFamily="34" charset="0"/>
              </a:rPr>
              <a:t> AT</a:t>
            </a:r>
            <a:r>
              <a:rPr lang="en-US" altLang="sr-Latn-RS" sz="2400" dirty="0">
                <a:latin typeface="Arial Black" panose="020B0A04020102020204" pitchFamily="34" charset="0"/>
              </a:rPr>
              <a:t>A</a:t>
            </a:r>
            <a:r>
              <a:rPr lang="hr-HR" altLang="sr-Latn-RS" sz="2400" dirty="0">
                <a:latin typeface="Arial Black" panose="020B0A04020102020204" pitchFamily="34" charset="0"/>
              </a:rPr>
              <a:t>  T</a:t>
            </a:r>
            <a:r>
              <a:rPr lang="en-US" altLang="sr-Latn-RS" sz="2400" dirty="0">
                <a:solidFill>
                  <a:srgbClr val="CC0099"/>
                </a:solidFill>
                <a:latin typeface="Arial Black" panose="020B0A04020102020204" pitchFamily="34" charset="0"/>
              </a:rPr>
              <a:t>CT ATC </a:t>
            </a:r>
            <a:r>
              <a:rPr lang="en-US" altLang="sr-Latn-RS" sz="2400" dirty="0">
                <a:latin typeface="Arial Black" panose="020B0A04020102020204" pitchFamily="34" charset="0"/>
              </a:rPr>
              <a:t>CTA</a:t>
            </a:r>
            <a:r>
              <a:rPr lang="hr-HR" altLang="sr-Latn-RS" sz="2400" dirty="0">
                <a:latin typeface="Arial Black" panose="020B0A04020102020204" pitchFamily="34" charset="0"/>
              </a:rPr>
              <a:t> T</a:t>
            </a:r>
            <a:r>
              <a:rPr lang="en-US" altLang="sr-Latn-RS" sz="2400" dirty="0">
                <a:latin typeface="Arial Black" panose="020B0A04020102020204" pitchFamily="34" charset="0"/>
              </a:rPr>
              <a:t>GC CCC TGA</a:t>
            </a:r>
            <a:endParaRPr lang="en-GB" altLang="sr-Latn-RS" sz="2400" dirty="0">
              <a:latin typeface="Arial Black" panose="020B0A04020102020204" pitchFamily="34" charset="0"/>
            </a:endParaRPr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5435600" y="4365625"/>
            <a:ext cx="3024188" cy="2389406"/>
          </a:xfrm>
          <a:prstGeom prst="cloudCallout">
            <a:avLst>
              <a:gd name="adj1" fmla="val -62500"/>
              <a:gd name="adj2" fmla="val -68824"/>
            </a:avLst>
          </a:prstGeom>
          <a:solidFill>
            <a:srgbClr val="CC0066"/>
          </a:solidFill>
          <a:ln w="9525">
            <a:solidFill>
              <a:srgbClr val="FFFF66"/>
            </a:solidFill>
            <a:round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1600" b="1" dirty="0" smtClean="0"/>
              <a:t>Four nucleotide insertion causes a shift in the reading frame - FRAMESHIFT MUTATION</a:t>
            </a:r>
            <a:endParaRPr lang="en-GB" altLang="sr-Latn-RS" sz="1600" b="1" dirty="0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 flipH="1">
            <a:off x="4800600" y="2133600"/>
            <a:ext cx="76200" cy="1371600"/>
          </a:xfrm>
          <a:prstGeom prst="line">
            <a:avLst/>
          </a:prstGeom>
          <a:noFill/>
          <a:ln w="57150">
            <a:solidFill>
              <a:srgbClr val="89E189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4876800" y="2057400"/>
            <a:ext cx="1066800" cy="1447800"/>
          </a:xfrm>
          <a:prstGeom prst="line">
            <a:avLst/>
          </a:prstGeom>
          <a:noFill/>
          <a:ln w="57150">
            <a:solidFill>
              <a:srgbClr val="89E189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12897"/>
    </mc:Choice>
    <mc:Fallback>
      <p:transition spd="slow" advTm="11289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28600" y="3595688"/>
            <a:ext cx="2327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CYSTIC FIBROSIS </a:t>
            </a:r>
            <a:r>
              <a:rPr lang="en-US" altLang="sr-Latn-RS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Chr</a:t>
            </a:r>
            <a:r>
              <a:rPr lang="en-US" altLang="sr-Latn-RS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. 7</a:t>
            </a:r>
            <a:endParaRPr lang="en-GB" altLang="sr-Latn-RS" sz="24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" y="1295400"/>
            <a:ext cx="2286000" cy="466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hr-HR" sz="2400" b="1" dirty="0" smtClean="0">
                <a:latin typeface="Arial" pitchFamily="34" charset="0"/>
                <a:cs typeface="Arial" pitchFamily="34" charset="0"/>
              </a:rPr>
              <a:t>NORMA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L</a:t>
            </a:r>
            <a:endParaRPr lang="en-GB" sz="2400" dirty="0">
              <a:latin typeface="Arial Black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908175" y="549275"/>
            <a:ext cx="3327400" cy="466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Arial Black" pitchFamily="34" charset="0"/>
              </a:rPr>
              <a:t>DELETION</a:t>
            </a:r>
            <a:endParaRPr lang="en-GB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429000" y="1219200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Ile – Ile – Phe – Gly - Val</a:t>
            </a:r>
            <a:endParaRPr lang="en-GB" altLang="sr-Latn-RS" sz="2400">
              <a:solidFill>
                <a:srgbClr val="00CC66"/>
              </a:solidFill>
              <a:latin typeface="Arial Black" panose="020B0A04020102020204" pitchFamily="34" charset="0"/>
            </a:endParaRPr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4876800" y="990600"/>
            <a:ext cx="990600" cy="838200"/>
          </a:xfrm>
          <a:prstGeom prst="ellipse">
            <a:avLst/>
          </a:prstGeom>
          <a:noFill/>
          <a:ln w="57150">
            <a:solidFill>
              <a:srgbClr val="FF99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RS" altLang="sr-Latn-R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590800" y="1981200"/>
            <a:ext cx="510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solidFill>
                  <a:schemeClr val="hlink"/>
                </a:solidFill>
                <a:latin typeface="Arial Black" panose="020B0A04020102020204" pitchFamily="34" charset="0"/>
              </a:rPr>
              <a:t>    </a:t>
            </a:r>
            <a:r>
              <a:rPr lang="hr-HR" altLang="sr-Latn-RS" sz="2400">
                <a:latin typeface="Arial Black" panose="020B0A04020102020204" pitchFamily="34" charset="0"/>
              </a:rPr>
              <a:t>T ATC  ATC  TTT  GGT GTT</a:t>
            </a:r>
            <a:endParaRPr lang="en-GB" altLang="sr-Latn-RS" sz="2400">
              <a:latin typeface="Arial Black" panose="020B0A04020102020204" pitchFamily="34" charset="0"/>
            </a:endParaRPr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0" y="3429000"/>
            <a:ext cx="2514600" cy="1619250"/>
          </a:xfrm>
          <a:prstGeom prst="ellips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RS" altLang="sr-Latn-R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4724400" y="2438400"/>
            <a:ext cx="0" cy="228600"/>
          </a:xfrm>
          <a:prstGeom prst="line">
            <a:avLst/>
          </a:prstGeom>
          <a:noFill/>
          <a:ln w="9525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4724400" y="2667000"/>
            <a:ext cx="914400" cy="0"/>
          </a:xfrm>
          <a:prstGeom prst="lin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V="1">
            <a:off x="5638800" y="2438400"/>
            <a:ext cx="0" cy="228600"/>
          </a:xfrm>
          <a:prstGeom prst="line">
            <a:avLst/>
          </a:prstGeom>
          <a:noFill/>
          <a:ln w="9525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3352800" y="3962400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solidFill>
                  <a:srgbClr val="00CC66"/>
                </a:solidFill>
                <a:latin typeface="Arial Black" panose="020B0A04020102020204" pitchFamily="34" charset="0"/>
              </a:rPr>
              <a:t>Ile – Ile –  - - -  – Gly - Val</a:t>
            </a:r>
            <a:endParaRPr lang="en-GB" altLang="sr-Latn-RS" sz="2400">
              <a:solidFill>
                <a:srgbClr val="00CC66"/>
              </a:solidFill>
              <a:latin typeface="Arial Black" panose="020B0A04020102020204" pitchFamily="34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2590800" y="3429000"/>
            <a:ext cx="510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hr-HR" altLang="sr-Latn-RS" sz="2400">
                <a:latin typeface="Arial Black" panose="020B0A04020102020204" pitchFamily="34" charset="0"/>
              </a:rPr>
              <a:t>    T ATC  AT</a:t>
            </a:r>
            <a:r>
              <a:rPr lang="en-US" altLang="sr-Latn-RS" sz="2400">
                <a:solidFill>
                  <a:srgbClr val="C00000"/>
                </a:solidFill>
                <a:latin typeface="Arial Black" panose="020B0A04020102020204" pitchFamily="34" charset="0"/>
              </a:rPr>
              <a:t>-</a:t>
            </a:r>
            <a:r>
              <a:rPr lang="hr-HR" altLang="sr-Latn-RS" sz="2400">
                <a:solidFill>
                  <a:srgbClr val="C00000"/>
                </a:solidFill>
                <a:latin typeface="Arial Black" panose="020B0A04020102020204" pitchFamily="34" charset="0"/>
              </a:rPr>
              <a:t>  </a:t>
            </a:r>
            <a:r>
              <a:rPr lang="en-US" altLang="sr-Latn-RS" sz="2400">
                <a:solidFill>
                  <a:srgbClr val="C00000"/>
                </a:solidFill>
                <a:latin typeface="Arial Black" panose="020B0A04020102020204" pitchFamily="34" charset="0"/>
              </a:rPr>
              <a:t>- - </a:t>
            </a:r>
            <a:r>
              <a:rPr lang="hr-HR" altLang="sr-Latn-RS" sz="2400">
                <a:latin typeface="Arial Black" panose="020B0A04020102020204" pitchFamily="34" charset="0"/>
              </a:rPr>
              <a:t>T  GGT GTT</a:t>
            </a:r>
            <a:endParaRPr lang="en-GB" altLang="sr-Latn-RS" sz="2400">
              <a:latin typeface="Arial Black" panose="020B0A04020102020204" pitchFamily="34" charset="0"/>
            </a:endParaRP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4648200" y="3124200"/>
            <a:ext cx="914400" cy="0"/>
          </a:xfrm>
          <a:prstGeom prst="line">
            <a:avLst/>
          </a:prstGeom>
          <a:noFill/>
          <a:ln w="57150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5562600" y="3124200"/>
            <a:ext cx="0" cy="228600"/>
          </a:xfrm>
          <a:prstGeom prst="line">
            <a:avLst/>
          </a:prstGeom>
          <a:noFill/>
          <a:ln w="9525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4648200" y="3124200"/>
            <a:ext cx="0" cy="228600"/>
          </a:xfrm>
          <a:prstGeom prst="line">
            <a:avLst/>
          </a:prstGeom>
          <a:noFill/>
          <a:ln w="9525">
            <a:solidFill>
              <a:srgbClr val="00CC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r-Latn-RS"/>
          </a:p>
        </p:txBody>
      </p:sp>
      <p:sp>
        <p:nvSpPr>
          <p:cNvPr id="17425" name="AutoShape 17"/>
          <p:cNvSpPr>
            <a:spLocks noChangeArrowheads="1"/>
          </p:cNvSpPr>
          <p:nvPr/>
        </p:nvSpPr>
        <p:spPr bwMode="auto">
          <a:xfrm>
            <a:off x="4241800" y="4572000"/>
            <a:ext cx="1520825" cy="511175"/>
          </a:xfrm>
          <a:prstGeom prst="wedgeRoundRectCallout">
            <a:avLst>
              <a:gd name="adj1" fmla="val -37181"/>
              <a:gd name="adj2" fmla="val -45583"/>
              <a:gd name="adj3" fmla="val 16667"/>
            </a:avLst>
          </a:prstGeom>
          <a:noFill/>
          <a:ln w="57150">
            <a:solidFill>
              <a:srgbClr val="FFFF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sr-Latn-RS" sz="2400" b="1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en-US" altLang="sr-Latn-RS" sz="2400" b="1">
                <a:solidFill>
                  <a:srgbClr val="C00000"/>
                </a:solidFill>
                <a:latin typeface="Arial Black" panose="020B0A04020102020204" pitchFamily="34" charset="0"/>
              </a:rPr>
              <a:t> F508</a:t>
            </a:r>
            <a:endParaRPr lang="en-GB" altLang="sr-Latn-RS" sz="2400" b="1">
              <a:solidFill>
                <a:srgbClr val="C00000"/>
              </a:solidFill>
              <a:latin typeface="Symbol" panose="05050102010706020507" pitchFamily="18" charset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2612"/>
    </mc:Choice>
    <mc:Fallback>
      <p:transition spd="slow" advTm="92612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Consequences of mutations: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synthesis of altered/wrong protein</a:t>
            </a:r>
          </a:p>
          <a:p>
            <a:r>
              <a:rPr lang="en-US" dirty="0" smtClean="0"/>
              <a:t>2. interruption of protein synthesis</a:t>
            </a:r>
          </a:p>
          <a:p>
            <a:r>
              <a:rPr lang="en-US" dirty="0" smtClean="0"/>
              <a:t>3. synthesis of inactive protein</a:t>
            </a:r>
          </a:p>
          <a:p>
            <a:r>
              <a:rPr lang="en-US" dirty="0" smtClean="0"/>
              <a:t>4. no effect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- Multiple multiplication of </a:t>
            </a:r>
            <a:r>
              <a:rPr lang="en-US" dirty="0" err="1" smtClean="0"/>
              <a:t>dinucleotides</a:t>
            </a:r>
            <a:r>
              <a:rPr lang="en-US" dirty="0" smtClean="0"/>
              <a:t> and </a:t>
            </a:r>
            <a:r>
              <a:rPr lang="en-US" dirty="0" err="1" smtClean="0"/>
              <a:t>trinucleotides</a:t>
            </a:r>
            <a:endParaRPr lang="en-US" dirty="0" smtClean="0"/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Trinucleotide</a:t>
            </a:r>
            <a:r>
              <a:rPr lang="en-US" dirty="0" smtClean="0">
                <a:solidFill>
                  <a:srgbClr val="FF0000"/>
                </a:solidFill>
              </a:rPr>
              <a:t> repeats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- Diseases are caused by an increase in the number of repetitions; </a:t>
            </a:r>
          </a:p>
          <a:p>
            <a:pPr>
              <a:buNone/>
            </a:pPr>
            <a:r>
              <a:rPr lang="en-US" dirty="0" smtClean="0"/>
              <a:t>- The number of repetitions can vary between generations</a:t>
            </a:r>
          </a:p>
          <a:p>
            <a:pPr>
              <a:buNone/>
            </a:pPr>
            <a:r>
              <a:rPr lang="en-US" dirty="0" smtClean="0"/>
              <a:t>The most prevalent are CAG, GAA, CGG, and CTG.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Diseases resulting from dynamic mutations include: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Huntington's disease - expansion of CAG repeats - diseases of middle age - as the number of repeats increases, the disease manifests earlier and in a more severe form.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Fragile H syndrome (Martin Bell syndrome) - CGG repeat expansion</a:t>
            </a:r>
          </a:p>
          <a:p>
            <a:pPr>
              <a:buNone/>
            </a:pPr>
            <a:r>
              <a:rPr lang="en-US" dirty="0" smtClean="0"/>
              <a:t>- normal persons 1-50 iterations- </a:t>
            </a:r>
            <a:r>
              <a:rPr lang="en-US" dirty="0" err="1" smtClean="0"/>
              <a:t>premutation</a:t>
            </a:r>
            <a:r>
              <a:rPr lang="en-US" dirty="0" smtClean="0"/>
              <a:t> (phenotype unchanged) 51-220 repeats- sick persons (full mutation) tens of thousands or tens of hundreds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utacije fra 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4792" y="2897727"/>
            <a:ext cx="5614416" cy="246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Mutation repair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A) </a:t>
            </a:r>
            <a:r>
              <a:rPr lang="en-US" dirty="0" smtClean="0">
                <a:solidFill>
                  <a:srgbClr val="FF0000"/>
                </a:solidFill>
              </a:rPr>
              <a:t>Pre-</a:t>
            </a:r>
            <a:r>
              <a:rPr lang="en-US" dirty="0" err="1" smtClean="0">
                <a:solidFill>
                  <a:srgbClr val="FF0000"/>
                </a:solidFill>
              </a:rPr>
              <a:t>replicative</a:t>
            </a:r>
            <a:r>
              <a:rPr lang="en-US" dirty="0" smtClean="0">
                <a:solidFill>
                  <a:srgbClr val="FF0000"/>
                </a:solidFill>
              </a:rPr>
              <a:t> repair: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1. </a:t>
            </a:r>
            <a:r>
              <a:rPr lang="en-US" dirty="0" err="1" smtClean="0">
                <a:solidFill>
                  <a:srgbClr val="0070C0"/>
                </a:solidFill>
              </a:rPr>
              <a:t>Photoreactivation</a:t>
            </a:r>
            <a:r>
              <a:rPr lang="en-US" dirty="0" smtClean="0">
                <a:solidFill>
                  <a:srgbClr val="0070C0"/>
                </a:solidFill>
              </a:rPr>
              <a:t> -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      </a:t>
            </a:r>
            <a:r>
              <a:rPr lang="en-US" dirty="0" err="1" smtClean="0">
                <a:solidFill>
                  <a:srgbClr val="0070C0"/>
                </a:solidFill>
              </a:rPr>
              <a:t>photolyase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5" descr="Photolyase%20Mechanis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219200"/>
            <a:ext cx="2900362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2.reparation by </a:t>
            </a:r>
            <a:r>
              <a:rPr lang="en-US" dirty="0" err="1" smtClean="0">
                <a:solidFill>
                  <a:srgbClr val="0070C0"/>
                </a:solidFill>
              </a:rPr>
              <a:t>resynthesis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-(excision repair) –</a:t>
            </a:r>
            <a:r>
              <a:rPr lang="en-US" dirty="0" err="1" smtClean="0"/>
              <a:t>uvr</a:t>
            </a:r>
            <a:r>
              <a:rPr lang="en-US" dirty="0" smtClean="0"/>
              <a:t> gene (</a:t>
            </a:r>
            <a:r>
              <a:rPr lang="en-US" dirty="0" err="1" smtClean="0"/>
              <a:t>endonuclease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23" descr="error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219200"/>
            <a:ext cx="4679950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B) Post-</a:t>
            </a:r>
            <a:r>
              <a:rPr lang="en-US" sz="3200" dirty="0" err="1" smtClean="0">
                <a:solidFill>
                  <a:srgbClr val="FF0000"/>
                </a:solidFill>
              </a:rPr>
              <a:t>replicative</a:t>
            </a:r>
            <a:r>
              <a:rPr lang="en-US" sz="3200" dirty="0" smtClean="0">
                <a:solidFill>
                  <a:srgbClr val="FF0000"/>
                </a:solidFill>
              </a:rPr>
              <a:t> repair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5814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0070C0"/>
                </a:solidFill>
              </a:rPr>
              <a:t>gap</a:t>
            </a:r>
            <a:r>
              <a:rPr lang="en-US" dirty="0" smtClean="0"/>
              <a:t> appears in the newly synthesized chain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>
                <a:solidFill>
                  <a:srgbClr val="0070C0"/>
                </a:solidFill>
              </a:rPr>
              <a:t>rec</a:t>
            </a:r>
            <a:r>
              <a:rPr lang="en-US" dirty="0" smtClean="0">
                <a:solidFill>
                  <a:srgbClr val="0070C0"/>
                </a:solidFill>
              </a:rPr>
              <a:t> A </a:t>
            </a:r>
            <a:r>
              <a:rPr lang="en-US" dirty="0" smtClean="0"/>
              <a:t>gene product initiates recombination with the opposite strand</a:t>
            </a:r>
            <a:endParaRPr lang="en-US" dirty="0"/>
          </a:p>
        </p:txBody>
      </p:sp>
      <p:pic>
        <p:nvPicPr>
          <p:cNvPr id="4" name="Picture 5" descr="RecombinationRepai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412875"/>
            <a:ext cx="3281363" cy="433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09600" y="5791200"/>
            <a:ext cx="7391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u="sng" dirty="0" smtClean="0"/>
              <a:t>Mitotic crossing-over is a repair mechanism following replication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Gene mutations are permanent changes in the structure of genes.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Mutations generate novel types of genes-alleles.</a:t>
            </a:r>
          </a:p>
          <a:p>
            <a:r>
              <a:rPr lang="en-US" dirty="0" smtClean="0"/>
              <a:t>Chromosomal analysis cannot detect gene mutations.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They have a particular impact</a:t>
            </a:r>
          </a:p>
          <a:p>
            <a:r>
              <a:rPr lang="en-US" dirty="0" smtClean="0"/>
              <a:t>They can occur in any region of the genome and typically have detrimental effects.</a:t>
            </a:r>
          </a:p>
          <a:p>
            <a:r>
              <a:rPr lang="en-US" dirty="0" smtClean="0"/>
              <a:t>Few favorable mutations are present (factor of evolution)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Diseases that occur as a result of reparation disorders: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buNone/>
            </a:pPr>
            <a:r>
              <a:rPr lang="en-US" altLang="sr-Latn-RS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Progeria</a:t>
            </a:r>
            <a:r>
              <a:rPr lang="en-US" altLang="sr-Latn-R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is premature aging caused by a deficiency in the </a:t>
            </a:r>
            <a:r>
              <a:rPr lang="en-US" altLang="sr-Latn-R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ligase</a:t>
            </a:r>
            <a:r>
              <a:rPr lang="en-US" alt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enzyme.</a:t>
            </a:r>
          </a:p>
          <a:p>
            <a:pPr marL="609600" indent="-609600">
              <a:buNone/>
            </a:pPr>
            <a:r>
              <a:rPr lang="en-US" altLang="sr-Latn-RS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Xeroderma</a:t>
            </a:r>
            <a:r>
              <a:rPr lang="en-US" altLang="sr-Latn-R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pigmentosum</a:t>
            </a:r>
            <a:r>
              <a:rPr lang="en-US" altLang="sr-Latn-R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is an </a:t>
            </a:r>
            <a:r>
              <a:rPr lang="en-US" altLang="sr-Latn-R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autosomal</a:t>
            </a:r>
            <a:r>
              <a:rPr lang="en-US" alt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recessive (AR) disease caused by an absence of </a:t>
            </a:r>
            <a:r>
              <a:rPr lang="en-US" altLang="sr-Latn-R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endonuclease</a:t>
            </a:r>
            <a:r>
              <a:rPr lang="en-US" alt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09600" indent="-609600">
              <a:buNone/>
            </a:pPr>
            <a:r>
              <a:rPr lang="en-US" altLang="sr-Latn-R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Bloom's syndrome </a:t>
            </a:r>
            <a:r>
              <a:rPr lang="en-US" alt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is a disease caused by DNA poly, which operates quickly and makes errors on its own.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28600"/>
            <a:ext cx="4495800" cy="1143000"/>
          </a:xfrm>
        </p:spPr>
        <p:txBody>
          <a:bodyPr/>
          <a:lstStyle/>
          <a:p>
            <a:r>
              <a:rPr lang="en-US" dirty="0" err="1" smtClean="0"/>
              <a:t>Progeria</a:t>
            </a:r>
            <a:r>
              <a:rPr lang="en-US" dirty="0" smtClean="0"/>
              <a:t> (AR)</a:t>
            </a:r>
            <a:endParaRPr lang="en-US" dirty="0"/>
          </a:p>
        </p:txBody>
      </p:sp>
      <p:pic>
        <p:nvPicPr>
          <p:cNvPr id="4" name="Picture 9" descr="Progeria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47800"/>
            <a:ext cx="6096000" cy="4653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Xeroderma pigmentosum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5" descr="fig20010102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81200"/>
            <a:ext cx="5530850" cy="414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BloomS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286000"/>
            <a:ext cx="4572000" cy="383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6858000" cy="7802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Bloom's syndrome (AR)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- immunodeficiency</a:t>
            </a:r>
          </a:p>
          <a:p>
            <a:pPr>
              <a:buNone/>
            </a:pPr>
            <a:r>
              <a:rPr lang="en-US" dirty="0" smtClean="0"/>
              <a:t>- photosensitivity</a:t>
            </a:r>
          </a:p>
          <a:p>
            <a:pPr>
              <a:buNone/>
            </a:pPr>
            <a:r>
              <a:rPr lang="en-US" dirty="0" smtClean="0"/>
              <a:t>- Increased predisposition for different  types of cancer</a:t>
            </a:r>
          </a:p>
          <a:p>
            <a:pPr>
              <a:buNone/>
            </a:pPr>
            <a:r>
              <a:rPr lang="en-US" dirty="0" smtClean="0"/>
              <a:t>- Multiple increased </a:t>
            </a:r>
            <a:r>
              <a:rPr lang="en-US" dirty="0" smtClean="0">
                <a:solidFill>
                  <a:srgbClr val="FF0000"/>
                </a:solidFill>
              </a:rPr>
              <a:t>SCE</a:t>
            </a:r>
            <a:r>
              <a:rPr lang="en-US" dirty="0" smtClean="0"/>
              <a:t> (change of sister</a:t>
            </a:r>
          </a:p>
          <a:p>
            <a:pPr>
              <a:buNone/>
            </a:pPr>
            <a:r>
              <a:rPr lang="en-US" dirty="0" err="1" smtClean="0"/>
              <a:t>chromatid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971800" y="4191000"/>
            <a:ext cx="4537075" cy="7207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Mutations with a negative effect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3886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 </a:t>
            </a:r>
            <a:r>
              <a:rPr lang="en-US" dirty="0" err="1" smtClean="0"/>
              <a:t>Macromutations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Eg</a:t>
            </a:r>
            <a:r>
              <a:rPr lang="en-US" dirty="0" smtClean="0"/>
              <a:t>: </a:t>
            </a:r>
            <a:r>
              <a:rPr lang="en-US" dirty="0" err="1" smtClean="0"/>
              <a:t>achondroplasia</a:t>
            </a:r>
            <a:r>
              <a:rPr lang="en-US" dirty="0" smtClean="0"/>
              <a:t>, </a:t>
            </a:r>
            <a:r>
              <a:rPr lang="en-US" dirty="0" err="1" smtClean="0"/>
              <a:t>chondrodystrophy</a:t>
            </a:r>
            <a:r>
              <a:rPr lang="en-US" dirty="0" smtClean="0"/>
              <a:t>, albinism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</a:t>
            </a:r>
            <a:r>
              <a:rPr lang="en-US" dirty="0" err="1" smtClean="0"/>
              <a:t>Micromutations</a:t>
            </a:r>
            <a:endParaRPr lang="en-US" dirty="0"/>
          </a:p>
        </p:txBody>
      </p:sp>
      <p:pic>
        <p:nvPicPr>
          <p:cNvPr id="6" name="Picture 6" descr="albino crna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420938"/>
            <a:ext cx="2451100" cy="2419350"/>
          </a:xfrm>
          <a:prstGeom prst="rect">
            <a:avLst/>
          </a:prstGeom>
          <a:noFill/>
          <a:ln w="76200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ahondroplazij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91400" y="2209800"/>
            <a:ext cx="1335088" cy="3584575"/>
          </a:xfrm>
          <a:prstGeom prst="rect">
            <a:avLst/>
          </a:prstGeom>
          <a:noFill/>
          <a:ln w="76200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Depending on the magnitude of the effect, they may be:</a:t>
            </a:r>
          </a:p>
          <a:p>
            <a:pPr>
              <a:buNone/>
            </a:pPr>
            <a:r>
              <a:rPr lang="en-US" dirty="0" smtClean="0"/>
              <a:t>1. deadly (</a:t>
            </a:r>
            <a:r>
              <a:rPr lang="en-US" dirty="0" err="1" smtClean="0"/>
              <a:t>Tay</a:t>
            </a:r>
            <a:r>
              <a:rPr lang="en-US" dirty="0" smtClean="0"/>
              <a:t>-Sachs disease)</a:t>
            </a:r>
          </a:p>
          <a:p>
            <a:pPr>
              <a:buNone/>
            </a:pPr>
            <a:r>
              <a:rPr lang="en-US" dirty="0" smtClean="0"/>
              <a:t>2. lethal (muscular dystrophy of Duchene)</a:t>
            </a:r>
          </a:p>
          <a:p>
            <a:pPr>
              <a:buNone/>
            </a:pPr>
            <a:r>
              <a:rPr lang="en-US" dirty="0" smtClean="0"/>
              <a:t>3. potentially fatal (mutation in the gene for GDP enzyme deficiency)</a:t>
            </a:r>
          </a:p>
          <a:p>
            <a:pPr>
              <a:buNone/>
            </a:pPr>
            <a:r>
              <a:rPr lang="en-US" dirty="0" smtClean="0"/>
              <a:t>They can be expressed at various stages of growth: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1. upon birth (cystic fibrosis)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Throughout one's life (Huntington's disease)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252525"/>
                </a:solidFill>
              </a:rPr>
              <a:t>According to the </a:t>
            </a:r>
            <a:r>
              <a:rPr lang="en-US" sz="3600" dirty="0" smtClean="0">
                <a:solidFill>
                  <a:srgbClr val="FF0000"/>
                </a:solidFill>
              </a:rPr>
              <a:t>type of inheritance</a:t>
            </a:r>
            <a:r>
              <a:rPr lang="en-US" sz="3600" dirty="0" smtClean="0">
                <a:solidFill>
                  <a:srgbClr val="252525"/>
                </a:solidFill>
              </a:rPr>
              <a:t>, mutations can be:</a:t>
            </a:r>
            <a:r>
              <a:rPr lang="en-US" dirty="0" smtClean="0">
                <a:solidFill>
                  <a:srgbClr val="252525"/>
                </a:solidFill>
              </a:rPr>
              <a:t/>
            </a:r>
            <a:br>
              <a:rPr lang="en-US" dirty="0" smtClean="0">
                <a:solidFill>
                  <a:srgbClr val="252525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dominant (in dominant </a:t>
            </a:r>
            <a:r>
              <a:rPr lang="en-US" dirty="0" err="1" smtClean="0"/>
              <a:t>homozygotes</a:t>
            </a:r>
            <a:r>
              <a:rPr lang="en-US" dirty="0" smtClean="0"/>
              <a:t> and </a:t>
            </a:r>
            <a:r>
              <a:rPr lang="en-US" dirty="0" err="1" smtClean="0"/>
              <a:t>heterozygotes</a:t>
            </a:r>
            <a:r>
              <a:rPr lang="en-US" dirty="0" smtClean="0"/>
              <a:t>) </a:t>
            </a:r>
          </a:p>
          <a:p>
            <a:pPr>
              <a:buNone/>
            </a:pPr>
            <a:r>
              <a:rPr lang="en-US" dirty="0" smtClean="0"/>
              <a:t>2. recessive (in recessive </a:t>
            </a:r>
            <a:r>
              <a:rPr lang="en-US" dirty="0" err="1" smtClean="0"/>
              <a:t>homozygotes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relating to the </a:t>
            </a:r>
            <a:r>
              <a:rPr lang="en-US" dirty="0" smtClean="0">
                <a:solidFill>
                  <a:srgbClr val="FF0000"/>
                </a:solidFill>
              </a:rPr>
              <a:t>cause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1. spontaneous </a:t>
            </a:r>
          </a:p>
          <a:p>
            <a:pPr>
              <a:buNone/>
            </a:pPr>
            <a:r>
              <a:rPr lang="en-US" dirty="0" smtClean="0"/>
              <a:t>2. caused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Depending on the </a:t>
            </a:r>
            <a:r>
              <a:rPr lang="en-US" dirty="0" smtClean="0">
                <a:solidFill>
                  <a:srgbClr val="FF0000"/>
                </a:solidFill>
              </a:rPr>
              <a:t>type of cell </a:t>
            </a:r>
            <a:r>
              <a:rPr lang="en-US" dirty="0" smtClean="0"/>
              <a:t>involved, mutations can be:</a:t>
            </a:r>
          </a:p>
          <a:p>
            <a:r>
              <a:rPr lang="en-US" dirty="0" smtClean="0"/>
              <a:t>SOMATIC - mutations occur in body (somatic) cells; they are not inherited; the organism is a mosaic.</a:t>
            </a:r>
          </a:p>
          <a:p>
            <a:r>
              <a:rPr lang="en-US" dirty="0" smtClean="0"/>
              <a:t> GERMINATIVE - mutations in germ cells, spermatozoa, and egg cells - are transmitted to progeny.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Depending on the </a:t>
            </a:r>
            <a:r>
              <a:rPr lang="en-US" dirty="0" smtClean="0">
                <a:solidFill>
                  <a:srgbClr val="FF0000"/>
                </a:solidFill>
              </a:rPr>
              <a:t>frequency of phenotype </a:t>
            </a:r>
            <a:r>
              <a:rPr lang="en-US" dirty="0" smtClean="0"/>
              <a:t>alteration:</a:t>
            </a:r>
          </a:p>
          <a:p>
            <a:r>
              <a:rPr lang="en-US" dirty="0" smtClean="0"/>
              <a:t>Direct (A </a:t>
            </a:r>
            <a:r>
              <a:rPr lang="en-US" dirty="0" err="1" smtClean="0"/>
              <a:t>a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returning (a </a:t>
            </a:r>
            <a:r>
              <a:rPr lang="en-US" dirty="0" err="1" smtClean="0"/>
              <a:t>A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mechanism of gene mutations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SUBSTITUTION (GC-AT)-transitions and </a:t>
            </a:r>
            <a:r>
              <a:rPr lang="en-US" dirty="0" err="1" smtClean="0"/>
              <a:t>transversions</a:t>
            </a:r>
            <a:r>
              <a:rPr lang="en-US" dirty="0" smtClean="0"/>
              <a:t>: point mutations</a:t>
            </a:r>
          </a:p>
          <a:p>
            <a:pPr>
              <a:buNone/>
            </a:pPr>
            <a:r>
              <a:rPr lang="en-US" dirty="0" smtClean="0"/>
              <a:t>1. </a:t>
            </a:r>
            <a:r>
              <a:rPr lang="en-US" dirty="0" err="1" smtClean="0"/>
              <a:t>Missense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wrong mutation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Due to a mutation, </a:t>
            </a:r>
            <a:r>
              <a:rPr lang="en-US" dirty="0" err="1" smtClean="0"/>
              <a:t>valine</a:t>
            </a:r>
            <a:r>
              <a:rPr lang="en-US" dirty="0" smtClean="0"/>
              <a:t> is found in place of </a:t>
            </a:r>
            <a:r>
              <a:rPr lang="en-US" dirty="0" err="1" smtClean="0"/>
              <a:t>glutamic</a:t>
            </a:r>
            <a:r>
              <a:rPr lang="en-US" dirty="0" smtClean="0"/>
              <a:t> acid in Hemoglobin S. (</a:t>
            </a:r>
            <a:r>
              <a:rPr lang="en-US" dirty="0" err="1" smtClean="0"/>
              <a:t>ss</a:t>
            </a:r>
            <a:r>
              <a:rPr lang="en-US" dirty="0" smtClean="0"/>
              <a:t> genotype - people suffer from sickle cell anemia)</a:t>
            </a:r>
            <a:endParaRPr lang="en-US" dirty="0"/>
          </a:p>
        </p:txBody>
      </p:sp>
      <p:pic>
        <p:nvPicPr>
          <p:cNvPr id="4" name="Picture 7" descr="srpasta anemija u boj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76850" y="2349500"/>
            <a:ext cx="3398838" cy="316706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2. A meaningless mutation occurs when one of the three stop </a:t>
            </a:r>
            <a:r>
              <a:rPr lang="en-US" dirty="0" err="1" smtClean="0"/>
              <a:t>codons</a:t>
            </a:r>
            <a:r>
              <a:rPr lang="en-US" dirty="0" smtClean="0"/>
              <a:t> UAA, UAG, or UGA is present</a:t>
            </a:r>
          </a:p>
          <a:p>
            <a:pPr>
              <a:buNone/>
            </a:pPr>
            <a:r>
              <a:rPr lang="en-US" dirty="0" smtClean="0"/>
              <a:t>3. Silent - substitution of nucleotides results in a code/</a:t>
            </a:r>
            <a:r>
              <a:rPr lang="en-US" dirty="0" err="1" smtClean="0"/>
              <a:t>codon</a:t>
            </a:r>
            <a:r>
              <a:rPr lang="en-US" dirty="0" smtClean="0"/>
              <a:t> that encodes the identical amino acid</a:t>
            </a:r>
          </a:p>
          <a:p>
            <a:pPr>
              <a:buNone/>
            </a:pPr>
            <a:r>
              <a:rPr lang="en-US" dirty="0" smtClean="0"/>
              <a:t>4.Neutral - substitution produces a code/</a:t>
            </a:r>
            <a:r>
              <a:rPr lang="en-US" dirty="0" err="1" smtClean="0"/>
              <a:t>codon</a:t>
            </a:r>
            <a:r>
              <a:rPr lang="en-US" dirty="0" smtClean="0"/>
              <a:t> that encodes an amino acid with similar properties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</TotalTime>
  <Words>821</Words>
  <Application>Microsoft Office PowerPoint</Application>
  <PresentationFormat>On-screen Show (4:3)</PresentationFormat>
  <Paragraphs>99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Gene mutations</vt:lpstr>
      <vt:lpstr>Gene mutations are permanent changes in the structure of genes.</vt:lpstr>
      <vt:lpstr>Mutations with a negative effect</vt:lpstr>
      <vt:lpstr>Slide 4</vt:lpstr>
      <vt:lpstr>According to the type of inheritance, mutations can be: </vt:lpstr>
      <vt:lpstr>Slide 6</vt:lpstr>
      <vt:lpstr>Slide 7</vt:lpstr>
      <vt:lpstr>The mechanism of gene mutations</vt:lpstr>
      <vt:lpstr>Slide 9</vt:lpstr>
      <vt:lpstr>Out-of-phase mutations - a special form of point mutations</vt:lpstr>
      <vt:lpstr>Slide 11</vt:lpstr>
      <vt:lpstr>Slide 12</vt:lpstr>
      <vt:lpstr>Consequences of mutations:</vt:lpstr>
      <vt:lpstr>Dynamic mutations</vt:lpstr>
      <vt:lpstr>Diseases resulting from dynamic mutations include:  </vt:lpstr>
      <vt:lpstr>Slide 16</vt:lpstr>
      <vt:lpstr>Mutation repair mechanism</vt:lpstr>
      <vt:lpstr>Slide 18</vt:lpstr>
      <vt:lpstr>B) Post-replicative repair</vt:lpstr>
      <vt:lpstr>Diseases that occur as a result of reparation disorders:</vt:lpstr>
      <vt:lpstr>Progeria (AR)</vt:lpstr>
      <vt:lpstr>Xeroderma pigmentosum</vt:lpstr>
      <vt:lpstr>Bloom's syndrome (AR)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 mutations</dc:title>
  <dc:creator>Windows User</dc:creator>
  <cp:lastModifiedBy>Windows User</cp:lastModifiedBy>
  <cp:revision>9</cp:revision>
  <dcterms:created xsi:type="dcterms:W3CDTF">2022-11-21T14:10:54Z</dcterms:created>
  <dcterms:modified xsi:type="dcterms:W3CDTF">2022-11-21T15:00:33Z</dcterms:modified>
</cp:coreProperties>
</file>